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90E6-BC47-403B-8790-B451317BC45F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C7F9-70E1-4838-87BA-8282347817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90E6-BC47-403B-8790-B451317BC45F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C7F9-70E1-4838-87BA-828234781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90E6-BC47-403B-8790-B451317BC45F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934C7F9-70E1-4838-87BA-828234781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90E6-BC47-403B-8790-B451317BC45F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C7F9-70E1-4838-87BA-828234781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90E6-BC47-403B-8790-B451317BC45F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C7F9-70E1-4838-87BA-828234781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90E6-BC47-403B-8790-B451317BC45F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C7F9-70E1-4838-87BA-828234781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90E6-BC47-403B-8790-B451317BC45F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C7F9-70E1-4838-87BA-828234781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90E6-BC47-403B-8790-B451317BC45F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C7F9-70E1-4838-87BA-828234781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90E6-BC47-403B-8790-B451317BC45F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C7F9-70E1-4838-87BA-828234781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90E6-BC47-403B-8790-B451317BC45F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C7F9-70E1-4838-87BA-828234781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C90E6-BC47-403B-8790-B451317BC45F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4C7F9-70E1-4838-87BA-828234781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55C90E6-BC47-403B-8790-B451317BC45F}" type="datetimeFigureOut">
              <a:rPr lang="ru-RU" smtClean="0"/>
              <a:pPr/>
              <a:t>27.08.2018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934C7F9-70E1-4838-87BA-8282347817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8424936" cy="50775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Отчет о выполнении мероприятий, выполненных в 2018 году за счет привлеченных средств с платных парковок на территории района Проспект Вернадского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000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331640" y="439797"/>
            <a:ext cx="6048672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ул. Лобачевского д.4 </a:t>
            </a:r>
            <a:r>
              <a:rPr lang="ru-RU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корп.1</a:t>
            </a:r>
            <a:endParaRPr lang="ru-RU" sz="3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19872" y="4506714"/>
            <a:ext cx="51125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Выполнено:</a:t>
            </a:r>
          </a:p>
          <a:p>
            <a:pPr algn="just"/>
            <a:r>
              <a:rPr lang="ru-RU" dirty="0" smtClean="0"/>
              <a:t>-ремонт </a:t>
            </a:r>
            <a:r>
              <a:rPr lang="ru-RU" dirty="0"/>
              <a:t>асфальтобетонного покрытия, ремонт </a:t>
            </a:r>
            <a:r>
              <a:rPr lang="ru-RU" dirty="0" smtClean="0"/>
              <a:t>тротуара</a:t>
            </a:r>
            <a:r>
              <a:rPr lang="ru-RU" dirty="0"/>
              <a:t>, замена бортового-садового камня, ремонт газона , устройство ограждения, устройство резинового покрытия, ремонт дорожек из брусчатки, устройство </a:t>
            </a:r>
            <a:r>
              <a:rPr lang="ru-RU" dirty="0" smtClean="0"/>
              <a:t>МАФ</a:t>
            </a:r>
          </a:p>
          <a:p>
            <a:pPr algn="just"/>
            <a:r>
              <a:rPr lang="ru-RU" i="1" dirty="0" smtClean="0"/>
              <a:t>Сумма </a:t>
            </a:r>
            <a:r>
              <a:rPr lang="ru-RU" i="1" dirty="0"/>
              <a:t>потраченных средств - </a:t>
            </a:r>
            <a:r>
              <a:rPr lang="ru-RU" i="1" dirty="0"/>
              <a:t>4155,43 </a:t>
            </a:r>
            <a:r>
              <a:rPr lang="ru-RU" i="1" dirty="0" smtClean="0"/>
              <a:t>тыс. руб.</a:t>
            </a:r>
            <a:endParaRPr lang="ru-RU" i="1" dirty="0"/>
          </a:p>
        </p:txBody>
      </p:sp>
      <p:pic>
        <p:nvPicPr>
          <p:cNvPr id="4098" name="Picture 2" descr="C:\Users\User\Downloads\IMG_23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39" y="1401750"/>
            <a:ext cx="4139952" cy="310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7" y="1401750"/>
            <a:ext cx="4139951" cy="310496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3415" y="4137382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0149" y="4128795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63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64731" y="188640"/>
            <a:ext cx="5616624" cy="9387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ул. Удальцова д.7 корп.2</a:t>
            </a:r>
            <a:endParaRPr lang="ru-RU" sz="3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25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07904" y="4653136"/>
            <a:ext cx="533951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Выполнено: </a:t>
            </a:r>
          </a:p>
          <a:p>
            <a:r>
              <a:rPr lang="ru-RU" dirty="0"/>
              <a:t>-ремонт асфальтобетонного покрытия, замена садового камня, ремонт газона , устройство новой пешеходной дорожки, устройство резинового покрытия, устройство МАФ, посадка </a:t>
            </a:r>
            <a:r>
              <a:rPr lang="ru-RU" dirty="0" smtClean="0"/>
              <a:t>кустарников</a:t>
            </a:r>
          </a:p>
          <a:p>
            <a:r>
              <a:rPr lang="ru-RU" i="1" dirty="0" smtClean="0"/>
              <a:t>Сумма </a:t>
            </a:r>
            <a:r>
              <a:rPr lang="ru-RU" i="1" dirty="0"/>
              <a:t>потраченных средств - </a:t>
            </a:r>
            <a:r>
              <a:rPr lang="ru-RU" i="1" dirty="0"/>
              <a:t>3097,89 </a:t>
            </a:r>
            <a:r>
              <a:rPr lang="ru-RU" i="1" dirty="0" smtClean="0"/>
              <a:t>тыс. руб.</a:t>
            </a:r>
            <a:endParaRPr lang="ru-RU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58" y="1196752"/>
            <a:ext cx="3435846" cy="45811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271" y="1196752"/>
            <a:ext cx="4662169" cy="349662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10964" y="5385213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83994" y="4324047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9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9512" y="476672"/>
            <a:ext cx="6631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Ленинский проспект д.130 корп.2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35896" y="4742617"/>
            <a:ext cx="540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Выполнено:</a:t>
            </a:r>
          </a:p>
          <a:p>
            <a:r>
              <a:rPr lang="ru-RU" dirty="0"/>
              <a:t>-ремонт асфальтобетонного покрытия, замена садового-дорожного камня, ремонт газона , устройство резинового покрытия, устройство МАФ, ремонт </a:t>
            </a:r>
            <a:r>
              <a:rPr lang="ru-RU" dirty="0" smtClean="0"/>
              <a:t>парковки</a:t>
            </a:r>
          </a:p>
          <a:p>
            <a:r>
              <a:rPr lang="ru-RU" i="1" dirty="0" smtClean="0"/>
              <a:t>Сумма </a:t>
            </a:r>
            <a:r>
              <a:rPr lang="ru-RU" i="1" dirty="0"/>
              <a:t>потраченных средств - </a:t>
            </a:r>
            <a:r>
              <a:rPr lang="ru-RU" i="1" dirty="0" smtClean="0"/>
              <a:t>5369,4 тыс. руб.</a:t>
            </a:r>
            <a:endParaRPr lang="ru-RU" i="1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88681"/>
            <a:ext cx="4248472" cy="31863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42" y="1479609"/>
            <a:ext cx="3323746" cy="44316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621" y="5589240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До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0" y="4305703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После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00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76205" y="332656"/>
            <a:ext cx="52745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Ленинский проспект д.102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16528" y="5013176"/>
            <a:ext cx="629295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Выполнено:</a:t>
            </a:r>
          </a:p>
          <a:p>
            <a:r>
              <a:rPr lang="ru-RU" dirty="0"/>
              <a:t>-ремонт асфальтобетонного покрытия,  ремонт дорожек из брусчатки, замена садового-дорожного камня,  устройство резинового покрытия, устройство </a:t>
            </a:r>
            <a:r>
              <a:rPr lang="ru-RU" dirty="0" smtClean="0"/>
              <a:t>МАФ</a:t>
            </a:r>
          </a:p>
          <a:p>
            <a:r>
              <a:rPr lang="ru-RU" i="1" dirty="0" smtClean="0"/>
              <a:t>Сумма </a:t>
            </a:r>
            <a:r>
              <a:rPr lang="ru-RU" i="1" dirty="0"/>
              <a:t>потраченных средств - </a:t>
            </a:r>
            <a:r>
              <a:rPr lang="ru-RU" i="1" dirty="0"/>
              <a:t>1495,3 </a:t>
            </a:r>
            <a:r>
              <a:rPr lang="ru-RU" i="1" dirty="0" smtClean="0"/>
              <a:t>тыс. руб.</a:t>
            </a:r>
            <a:endParaRPr lang="ru-RU" i="1" dirty="0"/>
          </a:p>
        </p:txBody>
      </p:sp>
      <p:pic>
        <p:nvPicPr>
          <p:cNvPr id="2050" name="Picture 2" descr="C:\Users\User\Desktop\АВСЕ ДОКУМЕНТЫ ЖАЛОБЫ И ПОРТАЛ\ЭДОО\15.08\Attachments_blag.9@mail.ru_2018-08-15_17-31-21\ленинский проспект 102 посл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813" y="1634049"/>
            <a:ext cx="4302590" cy="2858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13497" y="4122732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85" y="1602828"/>
            <a:ext cx="2945543" cy="39273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6370" y="516437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27784" y="-27384"/>
            <a:ext cx="37567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ул. Кравченко д.11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454240" y="4941168"/>
            <a:ext cx="32802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Выполнено:</a:t>
            </a:r>
          </a:p>
          <a:p>
            <a:r>
              <a:rPr lang="ru-RU" dirty="0"/>
              <a:t>-ремонт лестницы 2 </a:t>
            </a:r>
            <a:r>
              <a:rPr lang="ru-RU" dirty="0" err="1"/>
              <a:t>шт.,ремонт</a:t>
            </a:r>
            <a:r>
              <a:rPr lang="ru-RU" dirty="0"/>
              <a:t> подпорной стены 2 шт., ремонт асфальтобетонного </a:t>
            </a:r>
            <a:r>
              <a:rPr lang="ru-RU" dirty="0" smtClean="0"/>
              <a:t>покрытия</a:t>
            </a:r>
          </a:p>
          <a:p>
            <a:r>
              <a:rPr lang="ru-RU" i="1" dirty="0" smtClean="0"/>
              <a:t>Сумма потраченных средств </a:t>
            </a:r>
            <a:r>
              <a:rPr lang="ru-RU" i="1" dirty="0"/>
              <a:t>- 1533,72</a:t>
            </a:r>
          </a:p>
        </p:txBody>
      </p:sp>
      <p:pic>
        <p:nvPicPr>
          <p:cNvPr id="3074" name="Picture 2" descr="C:\Users\User\Desktop\АВСЕ ДОКУМЕНТЫ ЖАЛОБЫ И ПОРТАЛ\ЭДОО\15.08\Attachments_blag.9@mail.ru_2018-08-15_17-31-21\Кравченко д.11 до.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67400"/>
            <a:ext cx="3096344" cy="232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АВСЕ ДОКУМЕНТЫ ЖАЛОБЫ И ПОРТАЛ\ЭДОО\15.08\Attachments_blag.9@mail.ru_2018-08-15_17-31-21\Кравченко д.11 до.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00905"/>
            <a:ext cx="3115461" cy="233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АВСЕ ДОКУМЕНТЫ ЖАЛОБЫ И ПОРТАЛ\ЭДОО\15.08\Кравченко д.11 лестницы 2 шт. выполнено\Кравченко д.11 лестницы 2 шт.выполнено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961776"/>
            <a:ext cx="3111340" cy="233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Desktop\АВСЕ ДОКУМЕНТЫ ЖАЛОБЫ И ПОРТАЛ\ЭДОО\15.08\Кравченко д.11 лестницы 2 шт. выполнено\Кравченко д.11 лестницы 2 шт.выполнено (6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768" y="3312623"/>
            <a:ext cx="1850270" cy="246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59806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70294" y="590437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58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457035" y="-27384"/>
            <a:ext cx="40983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ул. 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Лобачевского д.8</a:t>
            </a:r>
            <a:endParaRPr lang="ru-RU" sz="3200" b="1" spc="50" dirty="0">
              <a:ln w="11430"/>
              <a:gradFill>
                <a:gsLst>
                  <a:gs pos="25000">
                    <a:srgbClr val="9CB084">
                      <a:satMod val="155000"/>
                    </a:srgbClr>
                  </a:gs>
                  <a:gs pos="100000">
                    <a:srgbClr val="9CB084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4293096"/>
            <a:ext cx="85119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Выполнено:</a:t>
            </a:r>
          </a:p>
          <a:p>
            <a:r>
              <a:rPr lang="ru-RU" dirty="0">
                <a:solidFill>
                  <a:prstClr val="white"/>
                </a:solidFill>
              </a:rPr>
              <a:t>-ремонт асфальтобетонного покрытия,  замена дорожного камня, ремонт газона, посадка кустарников</a:t>
            </a:r>
            <a:r>
              <a:rPr lang="ru-RU" dirty="0" smtClean="0">
                <a:solidFill>
                  <a:prstClr val="white"/>
                </a:solidFill>
              </a:rPr>
              <a:t>.</a:t>
            </a:r>
          </a:p>
          <a:p>
            <a:r>
              <a:rPr lang="ru-RU" i="1" dirty="0" smtClean="0">
                <a:solidFill>
                  <a:prstClr val="white"/>
                </a:solidFill>
              </a:rPr>
              <a:t>Сумма </a:t>
            </a:r>
            <a:r>
              <a:rPr lang="ru-RU" i="1" dirty="0" smtClean="0">
                <a:solidFill>
                  <a:prstClr val="white"/>
                </a:solidFill>
              </a:rPr>
              <a:t>потраченных средств </a:t>
            </a:r>
            <a:r>
              <a:rPr lang="ru-RU" i="1" dirty="0">
                <a:solidFill>
                  <a:prstClr val="white"/>
                </a:solidFill>
              </a:rPr>
              <a:t>- 4102,38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967400"/>
            <a:ext cx="4242240" cy="318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3721" y="961776"/>
            <a:ext cx="4249739" cy="3187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59806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70294" y="590437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24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51237" y="-27384"/>
            <a:ext cx="43098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ул. 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Лобачевского д.16</a:t>
            </a:r>
            <a:endParaRPr lang="ru-RU" sz="3200" b="1" spc="50" dirty="0">
              <a:ln w="11430"/>
              <a:gradFill>
                <a:gsLst>
                  <a:gs pos="25000">
                    <a:srgbClr val="9CB084">
                      <a:satMod val="155000"/>
                    </a:srgbClr>
                  </a:gs>
                  <a:gs pos="100000">
                    <a:srgbClr val="9CB084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4293096"/>
            <a:ext cx="85119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Выполнено:</a:t>
            </a:r>
          </a:p>
          <a:p>
            <a:r>
              <a:rPr lang="ru-RU" dirty="0">
                <a:solidFill>
                  <a:prstClr val="white"/>
                </a:solidFill>
              </a:rPr>
              <a:t>-ремонт детской площадки, ремонт асфальтобетонного покрытия, замена садового камня, ремонт газона, установка МАФ</a:t>
            </a:r>
            <a:r>
              <a:rPr lang="ru-RU" dirty="0" smtClean="0">
                <a:solidFill>
                  <a:prstClr val="white"/>
                </a:solidFill>
              </a:rPr>
              <a:t>.</a:t>
            </a:r>
          </a:p>
          <a:p>
            <a:r>
              <a:rPr lang="ru-RU" i="1" dirty="0" smtClean="0">
                <a:solidFill>
                  <a:prstClr val="white"/>
                </a:solidFill>
              </a:rPr>
              <a:t>Сумма </a:t>
            </a:r>
            <a:r>
              <a:rPr lang="ru-RU" i="1" dirty="0" smtClean="0">
                <a:solidFill>
                  <a:prstClr val="white"/>
                </a:solidFill>
              </a:rPr>
              <a:t>потраченных средств </a:t>
            </a:r>
            <a:r>
              <a:rPr lang="ru-RU" i="1" dirty="0">
                <a:solidFill>
                  <a:prstClr val="white"/>
                </a:solidFill>
              </a:rPr>
              <a:t>- 1353,11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967400"/>
            <a:ext cx="4242240" cy="318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3721" y="961776"/>
            <a:ext cx="4249738" cy="3187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59806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70294" y="590437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30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51237" y="-27384"/>
            <a:ext cx="43098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ул. 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Лобачевского д.10</a:t>
            </a:r>
            <a:endParaRPr lang="ru-RU" sz="3200" b="1" spc="50" dirty="0">
              <a:ln w="11430"/>
              <a:gradFill>
                <a:gsLst>
                  <a:gs pos="25000">
                    <a:srgbClr val="9CB084">
                      <a:satMod val="155000"/>
                    </a:srgbClr>
                  </a:gs>
                  <a:gs pos="100000">
                    <a:srgbClr val="9CB084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4293096"/>
            <a:ext cx="85119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Выполнено:</a:t>
            </a:r>
          </a:p>
          <a:p>
            <a:r>
              <a:rPr lang="ru-RU" dirty="0">
                <a:solidFill>
                  <a:prstClr val="white"/>
                </a:solidFill>
              </a:rPr>
              <a:t>-ремонт асфальтобетонного покрытия, ремонт газона, устройство парковочных карманов</a:t>
            </a:r>
            <a:r>
              <a:rPr lang="ru-RU" dirty="0" smtClean="0">
                <a:solidFill>
                  <a:prstClr val="white"/>
                </a:solidFill>
              </a:rPr>
              <a:t>, замена МАФ</a:t>
            </a:r>
          </a:p>
          <a:p>
            <a:r>
              <a:rPr lang="ru-RU" i="1" dirty="0" smtClean="0">
                <a:solidFill>
                  <a:prstClr val="white"/>
                </a:solidFill>
              </a:rPr>
              <a:t>Сумма </a:t>
            </a:r>
            <a:r>
              <a:rPr lang="ru-RU" i="1" dirty="0" smtClean="0">
                <a:solidFill>
                  <a:prstClr val="white"/>
                </a:solidFill>
              </a:rPr>
              <a:t>потраченных средств </a:t>
            </a:r>
            <a:r>
              <a:rPr lang="ru-RU" i="1" dirty="0">
                <a:solidFill>
                  <a:prstClr val="white"/>
                </a:solidFill>
              </a:rPr>
              <a:t>- 702,77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967400"/>
            <a:ext cx="4242240" cy="318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3721" y="961776"/>
            <a:ext cx="4249738" cy="318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59806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70294" y="590437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12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57636" y="-27384"/>
            <a:ext cx="5097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ул. Удальцова 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д.32 корп.1</a:t>
            </a:r>
            <a:endParaRPr lang="ru-RU" sz="3200" b="1" spc="50" dirty="0">
              <a:ln w="11430"/>
              <a:gradFill>
                <a:gsLst>
                  <a:gs pos="25000">
                    <a:srgbClr val="9CB084">
                      <a:satMod val="155000"/>
                    </a:srgbClr>
                  </a:gs>
                  <a:gs pos="100000">
                    <a:srgbClr val="9CB084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4293096"/>
            <a:ext cx="85119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Выполнено:</a:t>
            </a:r>
          </a:p>
          <a:p>
            <a:r>
              <a:rPr lang="ru-RU" dirty="0">
                <a:solidFill>
                  <a:prstClr val="white"/>
                </a:solidFill>
              </a:rPr>
              <a:t>-Замена покрытия из </a:t>
            </a:r>
            <a:r>
              <a:rPr lang="ru-RU" dirty="0" smtClean="0">
                <a:solidFill>
                  <a:prstClr val="white"/>
                </a:solidFill>
              </a:rPr>
              <a:t>брусчатки</a:t>
            </a:r>
          </a:p>
          <a:p>
            <a:r>
              <a:rPr lang="ru-RU" i="1" dirty="0" smtClean="0">
                <a:solidFill>
                  <a:prstClr val="white"/>
                </a:solidFill>
              </a:rPr>
              <a:t>Сумма </a:t>
            </a:r>
            <a:r>
              <a:rPr lang="ru-RU" i="1" dirty="0" smtClean="0">
                <a:solidFill>
                  <a:prstClr val="white"/>
                </a:solidFill>
              </a:rPr>
              <a:t>потраченных средств </a:t>
            </a:r>
            <a:r>
              <a:rPr lang="ru-RU" i="1" dirty="0">
                <a:solidFill>
                  <a:prstClr val="white"/>
                </a:solidFill>
              </a:rPr>
              <a:t>- 559,03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967400"/>
            <a:ext cx="4242240" cy="318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3721" y="961776"/>
            <a:ext cx="4249737" cy="318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59806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70294" y="590437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2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57586" y="-27384"/>
            <a:ext cx="56972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Ленинский 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пр-т </a:t>
            </a:r>
            <a:r>
              <a:rPr lang="ru-RU" sz="3200" b="1" spc="50" dirty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д.130 корп.1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4293096"/>
            <a:ext cx="85119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Выполнено:</a:t>
            </a:r>
          </a:p>
          <a:p>
            <a:r>
              <a:rPr lang="ru-RU" dirty="0">
                <a:solidFill>
                  <a:prstClr val="white"/>
                </a:solidFill>
              </a:rPr>
              <a:t>-ремонт асфальтобетонного покрытия</a:t>
            </a:r>
            <a:r>
              <a:rPr lang="ru-RU" dirty="0" smtClean="0">
                <a:solidFill>
                  <a:prstClr val="white"/>
                </a:solidFill>
              </a:rPr>
              <a:t>, замена </a:t>
            </a:r>
            <a:r>
              <a:rPr lang="ru-RU" dirty="0">
                <a:solidFill>
                  <a:prstClr val="white"/>
                </a:solidFill>
              </a:rPr>
              <a:t>дорожного камня, ремонт газона, посадка кустарников</a:t>
            </a:r>
            <a:r>
              <a:rPr lang="ru-RU" dirty="0" smtClean="0">
                <a:solidFill>
                  <a:prstClr val="white"/>
                </a:solidFill>
              </a:rPr>
              <a:t>.</a:t>
            </a:r>
          </a:p>
          <a:p>
            <a:r>
              <a:rPr lang="ru-RU" i="1" dirty="0" smtClean="0">
                <a:solidFill>
                  <a:prstClr val="white"/>
                </a:solidFill>
              </a:rPr>
              <a:t>Сумма </a:t>
            </a:r>
            <a:r>
              <a:rPr lang="ru-RU" i="1" dirty="0" smtClean="0">
                <a:solidFill>
                  <a:prstClr val="white"/>
                </a:solidFill>
              </a:rPr>
              <a:t>потраченных средств </a:t>
            </a:r>
            <a:r>
              <a:rPr lang="ru-RU" i="1" dirty="0">
                <a:solidFill>
                  <a:prstClr val="white"/>
                </a:solidFill>
              </a:rPr>
              <a:t>- 673,16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V="1">
            <a:off x="4521617" y="959769"/>
            <a:ext cx="4242240" cy="318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1880" y="984359"/>
            <a:ext cx="4249737" cy="3187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59806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70294" y="590437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55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51237" y="-27384"/>
            <a:ext cx="43098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ул. Лобачевского д.86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5173305"/>
            <a:ext cx="85119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Выполнено:</a:t>
            </a:r>
          </a:p>
          <a:p>
            <a:r>
              <a:rPr lang="ru-RU" dirty="0">
                <a:solidFill>
                  <a:prstClr val="white"/>
                </a:solidFill>
              </a:rPr>
              <a:t>-ремонт асфальтобетонного </a:t>
            </a:r>
            <a:r>
              <a:rPr lang="ru-RU" dirty="0" smtClean="0">
                <a:solidFill>
                  <a:prstClr val="white"/>
                </a:solidFill>
              </a:rPr>
              <a:t>покрытия</a:t>
            </a:r>
          </a:p>
          <a:p>
            <a:r>
              <a:rPr lang="ru-RU" i="1" dirty="0" smtClean="0">
                <a:solidFill>
                  <a:prstClr val="white"/>
                </a:solidFill>
              </a:rPr>
              <a:t>Сумма </a:t>
            </a:r>
            <a:r>
              <a:rPr lang="ru-RU" i="1" dirty="0" smtClean="0">
                <a:solidFill>
                  <a:prstClr val="white"/>
                </a:solidFill>
              </a:rPr>
              <a:t>потраченных средств </a:t>
            </a:r>
            <a:r>
              <a:rPr lang="ru-RU" i="1" dirty="0">
                <a:solidFill>
                  <a:prstClr val="white"/>
                </a:solidFill>
              </a:rPr>
              <a:t>- 398,26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 flipV="1">
            <a:off x="5051500" y="1470255"/>
            <a:ext cx="4242240" cy="318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959769"/>
            <a:ext cx="5275745" cy="395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59806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70294" y="590437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6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57636" y="-27384"/>
            <a:ext cx="5097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ул. Удальцова д.3 корп.14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65262" y="5635942"/>
            <a:ext cx="85119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Выполнено:</a:t>
            </a:r>
          </a:p>
          <a:p>
            <a:r>
              <a:rPr lang="ru-RU" dirty="0">
                <a:solidFill>
                  <a:prstClr val="white"/>
                </a:solidFill>
              </a:rPr>
              <a:t>-</a:t>
            </a:r>
            <a:r>
              <a:rPr lang="ru-RU" dirty="0" smtClean="0">
                <a:solidFill>
                  <a:prstClr val="white"/>
                </a:solidFill>
              </a:rPr>
              <a:t>Установка садового </a:t>
            </a:r>
            <a:r>
              <a:rPr lang="ru-RU" dirty="0">
                <a:solidFill>
                  <a:prstClr val="white"/>
                </a:solidFill>
              </a:rPr>
              <a:t>камня, устройство новой пешеходной дорожки и зоны отдыха, посадка кустарников, устройство МАФ</a:t>
            </a:r>
            <a:r>
              <a:rPr lang="ru-RU" dirty="0" smtClean="0">
                <a:solidFill>
                  <a:prstClr val="white"/>
                </a:solidFill>
              </a:rPr>
              <a:t>. </a:t>
            </a:r>
          </a:p>
          <a:p>
            <a:r>
              <a:rPr lang="ru-RU" i="1" dirty="0" smtClean="0">
                <a:solidFill>
                  <a:prstClr val="white"/>
                </a:solidFill>
              </a:rPr>
              <a:t>Сумма </a:t>
            </a:r>
            <a:r>
              <a:rPr lang="ru-RU" i="1" dirty="0" smtClean="0">
                <a:solidFill>
                  <a:prstClr val="white"/>
                </a:solidFill>
              </a:rPr>
              <a:t>потраченных средств </a:t>
            </a:r>
            <a:r>
              <a:rPr lang="ru-RU" i="1" dirty="0">
                <a:solidFill>
                  <a:prstClr val="white"/>
                </a:solidFill>
              </a:rPr>
              <a:t>- 300,23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03944" y="884883"/>
            <a:ext cx="3559516" cy="474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5002" y="984359"/>
            <a:ext cx="3484909" cy="4646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5003" y="585853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70294" y="501443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53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57586" y="-27384"/>
            <a:ext cx="56972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ул. Лобачевского д.92 корп.4</a:t>
            </a:r>
            <a:endParaRPr lang="ru-RU" sz="3200" b="1" spc="50" dirty="0">
              <a:ln w="11430"/>
              <a:gradFill>
                <a:gsLst>
                  <a:gs pos="25000">
                    <a:srgbClr val="9CB084">
                      <a:satMod val="155000"/>
                    </a:srgbClr>
                  </a:gs>
                  <a:gs pos="100000">
                    <a:srgbClr val="9CB084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4293096"/>
            <a:ext cx="4032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Выполнено:</a:t>
            </a:r>
          </a:p>
          <a:p>
            <a:r>
              <a:rPr lang="ru-RU" dirty="0">
                <a:solidFill>
                  <a:prstClr val="white"/>
                </a:solidFill>
              </a:rPr>
              <a:t>-Ремонт детской площадки, замена садового камня, замена МАФ</a:t>
            </a:r>
            <a:r>
              <a:rPr lang="ru-RU" dirty="0" smtClean="0">
                <a:solidFill>
                  <a:prstClr val="white"/>
                </a:solidFill>
              </a:rPr>
              <a:t>.</a:t>
            </a:r>
          </a:p>
          <a:p>
            <a:r>
              <a:rPr lang="ru-RU" i="1" dirty="0" smtClean="0">
                <a:solidFill>
                  <a:prstClr val="white"/>
                </a:solidFill>
              </a:rPr>
              <a:t>Сумма </a:t>
            </a:r>
            <a:r>
              <a:rPr lang="ru-RU" i="1" dirty="0" smtClean="0">
                <a:solidFill>
                  <a:prstClr val="white"/>
                </a:solidFill>
              </a:rPr>
              <a:t>потраченных средств </a:t>
            </a:r>
            <a:r>
              <a:rPr lang="ru-RU" i="1" dirty="0">
                <a:solidFill>
                  <a:prstClr val="white"/>
                </a:solidFill>
              </a:rPr>
              <a:t>- 1737,25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12025" y="3573016"/>
            <a:ext cx="4146229" cy="3109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1" y="836712"/>
            <a:ext cx="4752526" cy="266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467380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53603" y="3136963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23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63434" y="-27384"/>
            <a:ext cx="48855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ул. Удальцова д.5 корп.1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0216" y="5528846"/>
            <a:ext cx="85119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Выполнено:</a:t>
            </a:r>
          </a:p>
          <a:p>
            <a:r>
              <a:rPr lang="ru-RU" dirty="0">
                <a:solidFill>
                  <a:prstClr val="white"/>
                </a:solidFill>
              </a:rPr>
              <a:t>-устройство пешеходных дорожек из асфальтобетонного покрытия, замена садового камня</a:t>
            </a:r>
            <a:r>
              <a:rPr lang="ru-RU" dirty="0" smtClean="0">
                <a:solidFill>
                  <a:prstClr val="white"/>
                </a:solidFill>
              </a:rPr>
              <a:t>.</a:t>
            </a:r>
          </a:p>
          <a:p>
            <a:r>
              <a:rPr lang="ru-RU" i="1" dirty="0" smtClean="0">
                <a:solidFill>
                  <a:prstClr val="white"/>
                </a:solidFill>
              </a:rPr>
              <a:t>Сумма </a:t>
            </a:r>
            <a:r>
              <a:rPr lang="ru-RU" i="1" dirty="0" smtClean="0">
                <a:solidFill>
                  <a:prstClr val="white"/>
                </a:solidFill>
              </a:rPr>
              <a:t>потраченных средств </a:t>
            </a:r>
            <a:r>
              <a:rPr lang="ru-RU" i="1" dirty="0">
                <a:solidFill>
                  <a:prstClr val="white"/>
                </a:solidFill>
              </a:rPr>
              <a:t>- 115,02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 flipV="1">
            <a:off x="4656343" y="1554131"/>
            <a:ext cx="4693850" cy="352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0216" y="984358"/>
            <a:ext cx="4987715" cy="3740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59806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70294" y="557391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41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63434" y="-27384"/>
            <a:ext cx="48855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ул. Удальцова д.5 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корп.2</a:t>
            </a:r>
            <a:endParaRPr lang="ru-RU" sz="3200" b="1" spc="50" dirty="0">
              <a:ln w="11430"/>
              <a:gradFill>
                <a:gsLst>
                  <a:gs pos="25000">
                    <a:srgbClr val="9CB084">
                      <a:satMod val="155000"/>
                    </a:srgbClr>
                  </a:gs>
                  <a:gs pos="100000">
                    <a:srgbClr val="9CB084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4653136"/>
            <a:ext cx="46222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Выполнено:</a:t>
            </a:r>
          </a:p>
          <a:p>
            <a:r>
              <a:rPr lang="ru-RU" dirty="0">
                <a:solidFill>
                  <a:prstClr val="white"/>
                </a:solidFill>
              </a:rPr>
              <a:t>-устройство пешеходных дорожек из асфальтобетонного покрытия, устройство садового камня, ремонт газона</a:t>
            </a:r>
            <a:r>
              <a:rPr lang="ru-RU" dirty="0" smtClean="0">
                <a:solidFill>
                  <a:prstClr val="white"/>
                </a:solidFill>
              </a:rPr>
              <a:t>.</a:t>
            </a:r>
          </a:p>
          <a:p>
            <a:r>
              <a:rPr lang="ru-RU" i="1" dirty="0" smtClean="0">
                <a:solidFill>
                  <a:prstClr val="white"/>
                </a:solidFill>
              </a:rPr>
              <a:t>Сумма </a:t>
            </a:r>
            <a:r>
              <a:rPr lang="ru-RU" i="1" dirty="0" smtClean="0">
                <a:solidFill>
                  <a:prstClr val="white"/>
                </a:solidFill>
              </a:rPr>
              <a:t>потраченных средств </a:t>
            </a:r>
            <a:r>
              <a:rPr lang="ru-RU" i="1" dirty="0">
                <a:solidFill>
                  <a:prstClr val="white"/>
                </a:solidFill>
              </a:rPr>
              <a:t>- 640,27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 flipV="1">
            <a:off x="4139952" y="967400"/>
            <a:ext cx="4693850" cy="352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-344857" y="1590864"/>
            <a:ext cx="4987714" cy="3740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59806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70294" y="557391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89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51237" y="-27384"/>
            <a:ext cx="43098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ул. Лобачевского д.12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66776" y="4293096"/>
            <a:ext cx="85670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Выполнено:</a:t>
            </a:r>
          </a:p>
          <a:p>
            <a:r>
              <a:rPr lang="ru-RU" dirty="0">
                <a:solidFill>
                  <a:prstClr val="white"/>
                </a:solidFill>
              </a:rPr>
              <a:t>-ремонт асфальтобетонного покрытия, ремонт газона, устройство </a:t>
            </a:r>
            <a:r>
              <a:rPr lang="ru-RU" dirty="0" err="1">
                <a:solidFill>
                  <a:prstClr val="white"/>
                </a:solidFill>
              </a:rPr>
              <a:t>антипарковочных</a:t>
            </a:r>
            <a:r>
              <a:rPr lang="ru-RU" dirty="0">
                <a:solidFill>
                  <a:prstClr val="white"/>
                </a:solidFill>
              </a:rPr>
              <a:t> столбиков</a:t>
            </a:r>
            <a:r>
              <a:rPr lang="ru-RU" dirty="0" smtClean="0">
                <a:solidFill>
                  <a:prstClr val="white"/>
                </a:solidFill>
              </a:rPr>
              <a:t>.</a:t>
            </a:r>
          </a:p>
          <a:p>
            <a:r>
              <a:rPr lang="ru-RU" i="1" dirty="0" smtClean="0">
                <a:solidFill>
                  <a:prstClr val="white"/>
                </a:solidFill>
              </a:rPr>
              <a:t>Сумма </a:t>
            </a:r>
            <a:r>
              <a:rPr lang="ru-RU" i="1" dirty="0" smtClean="0">
                <a:solidFill>
                  <a:prstClr val="white"/>
                </a:solidFill>
              </a:rPr>
              <a:t>потраченных средств </a:t>
            </a:r>
            <a:r>
              <a:rPr lang="ru-RU" i="1" dirty="0">
                <a:solidFill>
                  <a:prstClr val="white"/>
                </a:solidFill>
              </a:rPr>
              <a:t>- 493,05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 flipV="1">
            <a:off x="4591560" y="967401"/>
            <a:ext cx="4242240" cy="318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776" y="967401"/>
            <a:ext cx="4242240" cy="318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59806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70294" y="557391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81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36218" y="-27384"/>
            <a:ext cx="3739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ул. Удальцова д.39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81206" y="5657671"/>
            <a:ext cx="85670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Выполнено:</a:t>
            </a:r>
          </a:p>
          <a:p>
            <a:r>
              <a:rPr lang="ru-RU" dirty="0">
                <a:solidFill>
                  <a:prstClr val="white"/>
                </a:solidFill>
              </a:rPr>
              <a:t>-устройство пешеходных дорожек из асфальтобетонного </a:t>
            </a:r>
            <a:r>
              <a:rPr lang="ru-RU" dirty="0" smtClean="0">
                <a:solidFill>
                  <a:prstClr val="white"/>
                </a:solidFill>
              </a:rPr>
              <a:t>покрытия</a:t>
            </a:r>
          </a:p>
          <a:p>
            <a:r>
              <a:rPr lang="ru-RU" i="1" dirty="0" smtClean="0">
                <a:solidFill>
                  <a:prstClr val="white"/>
                </a:solidFill>
              </a:rPr>
              <a:t>Сумма </a:t>
            </a:r>
            <a:r>
              <a:rPr lang="ru-RU" i="1" dirty="0" smtClean="0">
                <a:solidFill>
                  <a:prstClr val="white"/>
                </a:solidFill>
              </a:rPr>
              <a:t>потраченных средств </a:t>
            </a:r>
            <a:r>
              <a:rPr lang="ru-RU" i="1" dirty="0">
                <a:solidFill>
                  <a:prstClr val="white"/>
                </a:solidFill>
              </a:rPr>
              <a:t>- 77,92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 flipV="1">
            <a:off x="4608651" y="1538429"/>
            <a:ext cx="4730947" cy="354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967400"/>
            <a:ext cx="2638277" cy="469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59806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70294" y="557391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06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36218" y="-27384"/>
            <a:ext cx="3739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ул. Удальцова 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д.37</a:t>
            </a:r>
            <a:endParaRPr lang="ru-RU" sz="3200" b="1" spc="50" dirty="0">
              <a:ln w="11430"/>
              <a:gradFill>
                <a:gsLst>
                  <a:gs pos="25000">
                    <a:srgbClr val="9CB084">
                      <a:satMod val="155000"/>
                    </a:srgbClr>
                  </a:gs>
                  <a:gs pos="100000">
                    <a:srgbClr val="9CB084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1206" y="5657671"/>
            <a:ext cx="85670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Выполнено:</a:t>
            </a:r>
          </a:p>
          <a:p>
            <a:r>
              <a:rPr lang="ru-RU" dirty="0">
                <a:solidFill>
                  <a:prstClr val="white"/>
                </a:solidFill>
              </a:rPr>
              <a:t>-устройство пешеходных дорожек из асфальтобетонного </a:t>
            </a:r>
            <a:r>
              <a:rPr lang="ru-RU" dirty="0" smtClean="0">
                <a:solidFill>
                  <a:prstClr val="white"/>
                </a:solidFill>
              </a:rPr>
              <a:t>покрытия</a:t>
            </a:r>
          </a:p>
          <a:p>
            <a:r>
              <a:rPr lang="ru-RU" i="1" dirty="0" smtClean="0">
                <a:solidFill>
                  <a:prstClr val="white"/>
                </a:solidFill>
              </a:rPr>
              <a:t>Сумма </a:t>
            </a:r>
            <a:r>
              <a:rPr lang="ru-RU" i="1" dirty="0" smtClean="0">
                <a:solidFill>
                  <a:prstClr val="white"/>
                </a:solidFill>
              </a:rPr>
              <a:t>потраченных средств </a:t>
            </a:r>
            <a:r>
              <a:rPr lang="ru-RU" i="1" dirty="0">
                <a:solidFill>
                  <a:prstClr val="white"/>
                </a:solidFill>
              </a:rPr>
              <a:t>- 81,08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 flipV="1">
            <a:off x="5148064" y="967400"/>
            <a:ext cx="3600166" cy="480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967400"/>
            <a:ext cx="2638277" cy="469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59806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70294" y="557391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87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36218" y="-27384"/>
            <a:ext cx="3739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ул. Удальцова 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д.45</a:t>
            </a:r>
            <a:endParaRPr lang="ru-RU" sz="3200" b="1" spc="50" dirty="0">
              <a:ln w="11430"/>
              <a:gradFill>
                <a:gsLst>
                  <a:gs pos="25000">
                    <a:srgbClr val="9CB084">
                      <a:satMod val="155000"/>
                    </a:srgbClr>
                  </a:gs>
                  <a:gs pos="100000">
                    <a:srgbClr val="9CB084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1206" y="5657671"/>
            <a:ext cx="85670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Выполнено:</a:t>
            </a:r>
          </a:p>
          <a:p>
            <a:r>
              <a:rPr lang="ru-RU" dirty="0">
                <a:solidFill>
                  <a:prstClr val="white"/>
                </a:solidFill>
              </a:rPr>
              <a:t>-устройство пешеходных дорожек из асфальтобетонного </a:t>
            </a:r>
            <a:r>
              <a:rPr lang="ru-RU" dirty="0" smtClean="0">
                <a:solidFill>
                  <a:prstClr val="white"/>
                </a:solidFill>
              </a:rPr>
              <a:t>покрытия</a:t>
            </a:r>
          </a:p>
          <a:p>
            <a:r>
              <a:rPr lang="ru-RU" i="1" dirty="0" smtClean="0">
                <a:solidFill>
                  <a:prstClr val="white"/>
                </a:solidFill>
              </a:rPr>
              <a:t>Сумма </a:t>
            </a:r>
            <a:r>
              <a:rPr lang="ru-RU" i="1" dirty="0" smtClean="0">
                <a:solidFill>
                  <a:prstClr val="white"/>
                </a:solidFill>
              </a:rPr>
              <a:t>потраченных средств </a:t>
            </a:r>
            <a:r>
              <a:rPr lang="ru-RU" i="1" dirty="0">
                <a:solidFill>
                  <a:prstClr val="white"/>
                </a:solidFill>
              </a:rPr>
              <a:t>- 64,08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 flipV="1">
            <a:off x="5148064" y="926723"/>
            <a:ext cx="3600166" cy="480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557" y="967400"/>
            <a:ext cx="2410098" cy="469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59806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70294" y="557391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98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65879" y="-27384"/>
            <a:ext cx="38806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ул. Коштоянца д.23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81206" y="5657671"/>
            <a:ext cx="85670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Выполнено:</a:t>
            </a:r>
          </a:p>
          <a:p>
            <a:r>
              <a:rPr lang="ru-RU" dirty="0">
                <a:solidFill>
                  <a:prstClr val="white"/>
                </a:solidFill>
              </a:rPr>
              <a:t>-устройство пешеходных дорожек из асфальтобетонного </a:t>
            </a:r>
            <a:r>
              <a:rPr lang="ru-RU" dirty="0" smtClean="0">
                <a:solidFill>
                  <a:prstClr val="white"/>
                </a:solidFill>
              </a:rPr>
              <a:t>покрытия</a:t>
            </a:r>
          </a:p>
          <a:p>
            <a:r>
              <a:rPr lang="ru-RU" i="1" dirty="0" smtClean="0">
                <a:solidFill>
                  <a:prstClr val="white"/>
                </a:solidFill>
              </a:rPr>
              <a:t>Сумма </a:t>
            </a:r>
            <a:r>
              <a:rPr lang="ru-RU" i="1" dirty="0" smtClean="0">
                <a:solidFill>
                  <a:prstClr val="white"/>
                </a:solidFill>
              </a:rPr>
              <a:t>потраченных средств </a:t>
            </a:r>
            <a:r>
              <a:rPr lang="ru-RU" i="1" dirty="0">
                <a:solidFill>
                  <a:prstClr val="white"/>
                </a:solidFill>
              </a:rPr>
              <a:t>- 104,52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 flipV="1">
            <a:off x="4327434" y="1553684"/>
            <a:ext cx="4690271" cy="3517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921145"/>
            <a:ext cx="2664296" cy="473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549806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38255" y="549806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3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04695" y="-27384"/>
            <a:ext cx="46029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пр-т Вернадского, д. 22</a:t>
            </a:r>
            <a:endParaRPr lang="ru-RU" sz="3200" b="1" spc="50" dirty="0">
              <a:ln w="11430"/>
              <a:gradFill>
                <a:gsLst>
                  <a:gs pos="25000">
                    <a:srgbClr val="9CB084">
                      <a:satMod val="155000"/>
                    </a:srgbClr>
                  </a:gs>
                  <a:gs pos="100000">
                    <a:srgbClr val="9CB084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1205" y="4365104"/>
            <a:ext cx="87748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Выполнено:</a:t>
            </a:r>
          </a:p>
          <a:p>
            <a:r>
              <a:rPr lang="ru-RU" dirty="0">
                <a:solidFill>
                  <a:prstClr val="white"/>
                </a:solidFill>
              </a:rPr>
              <a:t>-Замена садового камня, ремонт тротуаров, ремонт газона, ремонт спортивной площадки, устройство ограждения, установка МАФ</a:t>
            </a:r>
            <a:r>
              <a:rPr lang="ru-RU" dirty="0" smtClean="0">
                <a:solidFill>
                  <a:prstClr val="white"/>
                </a:solidFill>
              </a:rPr>
              <a:t>.</a:t>
            </a:r>
          </a:p>
          <a:p>
            <a:r>
              <a:rPr lang="ru-RU" i="1" dirty="0" smtClean="0">
                <a:solidFill>
                  <a:prstClr val="white"/>
                </a:solidFill>
              </a:rPr>
              <a:t>Сумма </a:t>
            </a:r>
            <a:r>
              <a:rPr lang="ru-RU" i="1" dirty="0" smtClean="0">
                <a:solidFill>
                  <a:prstClr val="white"/>
                </a:solidFill>
              </a:rPr>
              <a:t>потраченных средств </a:t>
            </a:r>
            <a:r>
              <a:rPr lang="ru-RU" i="1" dirty="0">
                <a:solidFill>
                  <a:prstClr val="white"/>
                </a:solidFill>
              </a:rPr>
              <a:t>- 1969,93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 flipV="1">
            <a:off x="4590574" y="946945"/>
            <a:ext cx="4365523" cy="327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1206" y="969335"/>
            <a:ext cx="4335670" cy="3251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1206" y="600003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62932" y="549806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67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04695" y="-27384"/>
            <a:ext cx="46029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rgbClr val="9CB084">
                        <a:satMod val="155000"/>
                      </a:srgbClr>
                    </a:gs>
                    <a:gs pos="100000">
                      <a:srgbClr val="9CB084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ул. Лобачевского д.44А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8744" y="5733256"/>
            <a:ext cx="53173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Выполнено:</a:t>
            </a:r>
          </a:p>
          <a:p>
            <a:r>
              <a:rPr lang="ru-RU" dirty="0">
                <a:solidFill>
                  <a:prstClr val="white"/>
                </a:solidFill>
              </a:rPr>
              <a:t>-Ремонт асфальтобетонного покрытия </a:t>
            </a:r>
            <a:r>
              <a:rPr lang="ru-RU" i="1" dirty="0" smtClean="0">
                <a:solidFill>
                  <a:prstClr val="white"/>
                </a:solidFill>
              </a:rPr>
              <a:t>Сумма </a:t>
            </a:r>
            <a:r>
              <a:rPr lang="ru-RU" i="1" dirty="0" smtClean="0">
                <a:solidFill>
                  <a:prstClr val="white"/>
                </a:solidFill>
              </a:rPr>
              <a:t>потраченных средств </a:t>
            </a:r>
            <a:r>
              <a:rPr lang="ru-RU" i="1" dirty="0">
                <a:solidFill>
                  <a:prstClr val="white"/>
                </a:solidFill>
              </a:rPr>
              <a:t>- 148,1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 flipV="1">
            <a:off x="5796136" y="846004"/>
            <a:ext cx="3159962" cy="577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1206" y="901181"/>
            <a:ext cx="4339719" cy="48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1206" y="54020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62932" y="476672"/>
            <a:ext cx="79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После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10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323</TotalTime>
  <Words>637</Words>
  <Application>Microsoft Office PowerPoint</Application>
  <PresentationFormat>Экран (4:3)</PresentationFormat>
  <Paragraphs>132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Апекс</vt:lpstr>
      <vt:lpstr>Отчет о выполнении мероприятий, выполненных в 2018 году за счет привлеченных средств с платных парковок на территории района Проспект Вернадского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qwerty</dc:creator>
  <cp:lastModifiedBy>Кирилл</cp:lastModifiedBy>
  <cp:revision>46</cp:revision>
  <dcterms:created xsi:type="dcterms:W3CDTF">2016-11-25T06:00:07Z</dcterms:created>
  <dcterms:modified xsi:type="dcterms:W3CDTF">2018-08-27T13:44:38Z</dcterms:modified>
</cp:coreProperties>
</file>